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0058400" cy="7772400"/>
  <p:notesSz cx="10058400" cy="7772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1661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02004" y="886713"/>
            <a:ext cx="8254390" cy="3295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02004" y="1301623"/>
            <a:ext cx="8232775" cy="5227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8901" y="3420871"/>
            <a:ext cx="325882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0" dirty="0"/>
              <a:t>PBEL</a:t>
            </a:r>
            <a:r>
              <a:rPr sz="2400" spc="-185" dirty="0"/>
              <a:t> </a:t>
            </a:r>
            <a:r>
              <a:rPr sz="2400" dirty="0"/>
              <a:t>Virtual</a:t>
            </a:r>
            <a:r>
              <a:rPr sz="2400" spc="-95" dirty="0"/>
              <a:t> </a:t>
            </a:r>
            <a:r>
              <a:rPr sz="2400" spc="-10" dirty="0"/>
              <a:t>Internship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2703957" y="4338573"/>
            <a:ext cx="46469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Times New Roman"/>
                <a:cs typeface="Times New Roman"/>
              </a:rPr>
              <a:t>Project</a:t>
            </a:r>
            <a:r>
              <a:rPr sz="1800" b="1" spc="-9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Title: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2E5395"/>
                </a:solidFill>
                <a:latin typeface="Times New Roman"/>
                <a:cs typeface="Times New Roman"/>
              </a:rPr>
              <a:t>W</a:t>
            </a:r>
            <a:r>
              <a:rPr lang="en-IN" sz="1800" b="1" spc="-10" dirty="0">
                <a:solidFill>
                  <a:srgbClr val="2E5395"/>
                </a:solidFill>
                <a:latin typeface="Times New Roman"/>
                <a:cs typeface="Times New Roman"/>
              </a:rPr>
              <a:t>eather Forecasting Application 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78982" y="5476741"/>
            <a:ext cx="2177415" cy="572135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1600" b="1" dirty="0">
                <a:latin typeface="Times New Roman"/>
                <a:cs typeface="Times New Roman"/>
              </a:rPr>
              <a:t>Submitted</a:t>
            </a:r>
            <a:r>
              <a:rPr sz="1600" b="1" spc="-80" dirty="0">
                <a:latin typeface="Times New Roman"/>
                <a:cs typeface="Times New Roman"/>
              </a:rPr>
              <a:t> </a:t>
            </a:r>
            <a:r>
              <a:rPr sz="1600" b="1" spc="-25" dirty="0">
                <a:latin typeface="Times New Roman"/>
                <a:cs typeface="Times New Roman"/>
              </a:rPr>
              <a:t>To:</a:t>
            </a:r>
            <a:endParaRPr sz="1600">
              <a:latin typeface="Times New Roman"/>
              <a:cs typeface="Times New Roman"/>
            </a:endParaRPr>
          </a:p>
          <a:p>
            <a:pPr marL="24765">
              <a:lnSpc>
                <a:spcPct val="100000"/>
              </a:lnSpc>
              <a:spcBef>
                <a:spcPts val="320"/>
              </a:spcBef>
            </a:pPr>
            <a:r>
              <a:rPr sz="1400" dirty="0">
                <a:latin typeface="Times New Roman"/>
                <a:cs typeface="Times New Roman"/>
              </a:rPr>
              <a:t>Name:</a:t>
            </a:r>
            <a:r>
              <a:rPr sz="1400" spc="-8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Mr.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Deepanshu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Kumar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5476741"/>
            <a:ext cx="4013200" cy="807085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1600" b="1" spc="-10" dirty="0">
                <a:latin typeface="Calibri"/>
                <a:cs typeface="Calibri"/>
              </a:rPr>
              <a:t>Submitted</a:t>
            </a:r>
            <a:r>
              <a:rPr sz="1600" b="1" spc="-15" dirty="0">
                <a:latin typeface="Calibri"/>
                <a:cs typeface="Calibri"/>
              </a:rPr>
              <a:t> </a:t>
            </a:r>
            <a:r>
              <a:rPr sz="1600" b="1" spc="-25" dirty="0">
                <a:latin typeface="Calibri"/>
                <a:cs typeface="Calibri"/>
              </a:rPr>
              <a:t>By:</a:t>
            </a:r>
            <a:endParaRPr sz="16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20"/>
              </a:spcBef>
            </a:pPr>
            <a:r>
              <a:rPr sz="1400" dirty="0">
                <a:latin typeface="Times New Roman"/>
                <a:cs typeface="Times New Roman"/>
              </a:rPr>
              <a:t>Name</a:t>
            </a:r>
            <a:r>
              <a:rPr sz="1400" i="1" dirty="0">
                <a:latin typeface="Times New Roman"/>
                <a:cs typeface="Times New Roman"/>
              </a:rPr>
              <a:t>:</a:t>
            </a:r>
            <a:r>
              <a:rPr sz="1400" i="1" spc="-50" dirty="0">
                <a:latin typeface="Times New Roman"/>
                <a:cs typeface="Times New Roman"/>
              </a:rPr>
              <a:t> </a:t>
            </a:r>
            <a:r>
              <a:rPr lang="en-IN" sz="1400" spc="-50" dirty="0">
                <a:latin typeface="Times New Roman"/>
                <a:cs typeface="Times New Roman"/>
              </a:rPr>
              <a:t>Akash Singh</a:t>
            </a:r>
            <a:endParaRPr sz="1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1400" dirty="0">
                <a:latin typeface="Times New Roman"/>
                <a:cs typeface="Times New Roman"/>
              </a:rPr>
              <a:t>College</a:t>
            </a:r>
            <a:r>
              <a:rPr sz="1400" i="1" dirty="0">
                <a:latin typeface="Times New Roman"/>
                <a:cs typeface="Times New Roman"/>
              </a:rPr>
              <a:t>:</a:t>
            </a:r>
            <a:r>
              <a:rPr sz="1400" i="1" spc="-20" dirty="0">
                <a:latin typeface="Times New Roman"/>
                <a:cs typeface="Times New Roman"/>
              </a:rPr>
              <a:t> </a:t>
            </a:r>
            <a:r>
              <a:rPr lang="en-US" sz="1400" dirty="0">
                <a:latin typeface="Times New Roman"/>
                <a:cs typeface="Times New Roman"/>
              </a:rPr>
              <a:t>United College of Research and Technology</a:t>
            </a:r>
            <a:endParaRPr sz="1400" dirty="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81325" y="981075"/>
            <a:ext cx="4143375" cy="2005329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895858"/>
            <a:ext cx="1917396" cy="226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IN" sz="1400" b="1" i="1" dirty="0">
                <a:latin typeface="Calibri"/>
                <a:cs typeface="Calibri"/>
              </a:rPr>
              <a:t>Historical Weather data</a:t>
            </a:r>
            <a:endParaRPr sz="1400" dirty="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9200" y="1981200"/>
            <a:ext cx="7620000" cy="4191000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6800" y="1905000"/>
            <a:ext cx="7924800" cy="4503548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3000" y="1621536"/>
            <a:ext cx="7772400" cy="4093464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895858"/>
            <a:ext cx="61531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b="1" i="1" spc="-10" dirty="0">
                <a:latin typeface="Calibri"/>
                <a:cs typeface="Calibri"/>
              </a:rPr>
              <a:t>FOOTER</a:t>
            </a:r>
            <a:endParaRPr sz="140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6800" y="1267967"/>
            <a:ext cx="8001000" cy="4523233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1838324"/>
            <a:ext cx="7919720" cy="11220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10" dirty="0">
                <a:latin typeface="Times New Roman"/>
                <a:cs typeface="Times New Roman"/>
              </a:rPr>
              <a:t>Declaration</a:t>
            </a:r>
            <a:endParaRPr sz="1600" dirty="0">
              <a:latin typeface="Times New Roman"/>
              <a:cs typeface="Times New Roman"/>
            </a:endParaRPr>
          </a:p>
          <a:p>
            <a:pPr marL="12700" marR="5080" algn="just">
              <a:lnSpc>
                <a:spcPct val="118700"/>
              </a:lnSpc>
              <a:spcBef>
                <a:spcPts val="725"/>
              </a:spcBef>
            </a:pPr>
            <a:r>
              <a:rPr sz="1400" dirty="0">
                <a:latin typeface="Calibri"/>
                <a:cs typeface="Calibri"/>
              </a:rPr>
              <a:t>I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hereby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declare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that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this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project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report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titled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“</a:t>
            </a:r>
            <a:r>
              <a:rPr lang="en-IN" sz="1400" i="1" spc="-10" dirty="0">
                <a:latin typeface="Calibri"/>
                <a:cs typeface="Calibri"/>
              </a:rPr>
              <a:t>Weather Forecasting Application </a:t>
            </a:r>
            <a:r>
              <a:rPr sz="1400" i="1" dirty="0">
                <a:latin typeface="Calibri"/>
                <a:cs typeface="Calibri"/>
              </a:rPr>
              <a:t>”</a:t>
            </a:r>
            <a:r>
              <a:rPr sz="1400" i="1" spc="2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is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result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of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own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work </a:t>
            </a:r>
            <a:r>
              <a:rPr sz="1400" spc="-10" dirty="0">
                <a:latin typeface="Calibri"/>
                <a:cs typeface="Calibri"/>
              </a:rPr>
              <a:t>carried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out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during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IBM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PBEL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Virtual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Internship.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project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is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original,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no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part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of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it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has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been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copied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or </a:t>
            </a:r>
            <a:r>
              <a:rPr sz="1400" spc="-20" dirty="0">
                <a:latin typeface="Calibri"/>
                <a:cs typeface="Calibri"/>
              </a:rPr>
              <a:t>submitted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elsewhere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any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other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course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or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internship.</a:t>
            </a:r>
            <a:endParaRPr sz="1400" dirty="0">
              <a:latin typeface="Calibri"/>
              <a:cs typeface="Calibri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00" y="3227704"/>
            <a:ext cx="8232775" cy="22860"/>
            <a:chOff x="914400" y="3227704"/>
            <a:chExt cx="8232775" cy="22860"/>
          </a:xfrm>
        </p:grpSpPr>
        <p:sp>
          <p:nvSpPr>
            <p:cNvPr id="4" name="object 4"/>
            <p:cNvSpPr/>
            <p:nvPr/>
          </p:nvSpPr>
          <p:spPr>
            <a:xfrm>
              <a:off x="914400" y="3227717"/>
              <a:ext cx="8229600" cy="21590"/>
            </a:xfrm>
            <a:custGeom>
              <a:avLst/>
              <a:gdLst/>
              <a:ahLst/>
              <a:cxnLst/>
              <a:rect l="l" t="t" r="r" b="b"/>
              <a:pathLst>
                <a:path w="8229600" h="21589">
                  <a:moveTo>
                    <a:pt x="8229600" y="0"/>
                  </a:moveTo>
                  <a:lnTo>
                    <a:pt x="0" y="0"/>
                  </a:lnTo>
                  <a:lnTo>
                    <a:pt x="0" y="21577"/>
                  </a:lnTo>
                  <a:lnTo>
                    <a:pt x="8229600" y="21577"/>
                  </a:lnTo>
                  <a:lnTo>
                    <a:pt x="8229600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143745" y="3229101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3175" h="3175">
                  <a:moveTo>
                    <a:pt x="3047" y="0"/>
                  </a:moveTo>
                  <a:lnTo>
                    <a:pt x="0" y="0"/>
                  </a:lnTo>
                  <a:lnTo>
                    <a:pt x="0" y="3048"/>
                  </a:lnTo>
                  <a:lnTo>
                    <a:pt x="3047" y="3048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4704" y="3229101"/>
              <a:ext cx="8232140" cy="18415"/>
            </a:xfrm>
            <a:custGeom>
              <a:avLst/>
              <a:gdLst/>
              <a:ahLst/>
              <a:cxnLst/>
              <a:rect l="l" t="t" r="r" b="b"/>
              <a:pathLst>
                <a:path w="8232140" h="18414">
                  <a:moveTo>
                    <a:pt x="3048" y="3048"/>
                  </a:moveTo>
                  <a:lnTo>
                    <a:pt x="0" y="3048"/>
                  </a:lnTo>
                  <a:lnTo>
                    <a:pt x="0" y="18288"/>
                  </a:lnTo>
                  <a:lnTo>
                    <a:pt x="3048" y="18288"/>
                  </a:lnTo>
                  <a:lnTo>
                    <a:pt x="3048" y="3048"/>
                  </a:lnTo>
                  <a:close/>
                </a:path>
                <a:path w="8232140" h="18414">
                  <a:moveTo>
                    <a:pt x="8232076" y="0"/>
                  </a:moveTo>
                  <a:lnTo>
                    <a:pt x="8229041" y="0"/>
                  </a:lnTo>
                  <a:lnTo>
                    <a:pt x="8229041" y="3048"/>
                  </a:lnTo>
                  <a:lnTo>
                    <a:pt x="8232076" y="3048"/>
                  </a:lnTo>
                  <a:lnTo>
                    <a:pt x="8232076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143745" y="3232149"/>
              <a:ext cx="3175" cy="15240"/>
            </a:xfrm>
            <a:custGeom>
              <a:avLst/>
              <a:gdLst/>
              <a:ahLst/>
              <a:cxnLst/>
              <a:rect l="l" t="t" r="r" b="b"/>
              <a:pathLst>
                <a:path w="3175" h="15239">
                  <a:moveTo>
                    <a:pt x="3047" y="0"/>
                  </a:moveTo>
                  <a:lnTo>
                    <a:pt x="0" y="0"/>
                  </a:lnTo>
                  <a:lnTo>
                    <a:pt x="0" y="15239"/>
                  </a:lnTo>
                  <a:lnTo>
                    <a:pt x="3047" y="15239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914704" y="3247389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3175" h="3175">
                  <a:moveTo>
                    <a:pt x="3047" y="0"/>
                  </a:moveTo>
                  <a:lnTo>
                    <a:pt x="0" y="0"/>
                  </a:lnTo>
                  <a:lnTo>
                    <a:pt x="0" y="3048"/>
                  </a:lnTo>
                  <a:lnTo>
                    <a:pt x="3047" y="3048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14704" y="3247389"/>
              <a:ext cx="8232140" cy="3175"/>
            </a:xfrm>
            <a:custGeom>
              <a:avLst/>
              <a:gdLst/>
              <a:ahLst/>
              <a:cxnLst/>
              <a:rect l="l" t="t" r="r" b="b"/>
              <a:pathLst>
                <a:path w="8232140" h="3175">
                  <a:moveTo>
                    <a:pt x="8228965" y="0"/>
                  </a:moveTo>
                  <a:lnTo>
                    <a:pt x="3048" y="0"/>
                  </a:lnTo>
                  <a:lnTo>
                    <a:pt x="0" y="0"/>
                  </a:lnTo>
                  <a:lnTo>
                    <a:pt x="0" y="3048"/>
                  </a:lnTo>
                  <a:lnTo>
                    <a:pt x="3048" y="3048"/>
                  </a:lnTo>
                  <a:lnTo>
                    <a:pt x="8228965" y="3048"/>
                  </a:lnTo>
                  <a:lnTo>
                    <a:pt x="8228965" y="0"/>
                  </a:lnTo>
                  <a:close/>
                </a:path>
                <a:path w="8232140" h="3175">
                  <a:moveTo>
                    <a:pt x="8232076" y="0"/>
                  </a:moveTo>
                  <a:lnTo>
                    <a:pt x="8229041" y="0"/>
                  </a:lnTo>
                  <a:lnTo>
                    <a:pt x="8229041" y="3048"/>
                  </a:lnTo>
                  <a:lnTo>
                    <a:pt x="8232076" y="3048"/>
                  </a:lnTo>
                  <a:lnTo>
                    <a:pt x="8232076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902004" y="4500117"/>
            <a:ext cx="8194675" cy="197866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10" dirty="0">
                <a:latin typeface="Times New Roman"/>
                <a:cs typeface="Times New Roman"/>
              </a:rPr>
              <a:t>Acknowledgement</a:t>
            </a:r>
            <a:endParaRPr sz="1600" dirty="0">
              <a:latin typeface="Times New Roman"/>
              <a:cs typeface="Times New Roman"/>
            </a:endParaRPr>
          </a:p>
          <a:p>
            <a:pPr marL="12700" marR="553085" algn="just">
              <a:lnSpc>
                <a:spcPct val="118700"/>
              </a:lnSpc>
              <a:spcBef>
                <a:spcPts val="750"/>
              </a:spcBef>
            </a:pPr>
            <a:r>
              <a:rPr sz="1400" dirty="0">
                <a:latin typeface="Calibri"/>
                <a:cs typeface="Calibri"/>
              </a:rPr>
              <a:t>I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would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like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express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heartfelt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gratitude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Project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guide,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35" dirty="0">
                <a:latin typeface="Calibri"/>
                <a:cs typeface="Calibri"/>
              </a:rPr>
              <a:t>Mr.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Deepanshu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Kumar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their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valuable </a:t>
            </a:r>
            <a:r>
              <a:rPr sz="1400" dirty="0">
                <a:latin typeface="Calibri"/>
                <a:cs typeface="Calibri"/>
              </a:rPr>
              <a:t>support,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guidance,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encouragement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throughout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project.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Their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constructive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feedback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constant motivation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helped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complete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this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internship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successfully.</a:t>
            </a:r>
            <a:endParaRPr sz="1400" dirty="0">
              <a:latin typeface="Calibri"/>
              <a:cs typeface="Calibri"/>
            </a:endParaRPr>
          </a:p>
          <a:p>
            <a:pPr marL="12700" marR="5080">
              <a:lnSpc>
                <a:spcPct val="118600"/>
              </a:lnSpc>
              <a:spcBef>
                <a:spcPts val="745"/>
              </a:spcBef>
            </a:pPr>
            <a:r>
              <a:rPr sz="1400" dirty="0">
                <a:latin typeface="Calibri"/>
                <a:cs typeface="Calibri"/>
              </a:rPr>
              <a:t>I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also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extend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sincere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thanks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IBM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PBEL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team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offering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this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incredible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opportunity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gain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practical experience.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appreciation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also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goes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to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college,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lang="en-US" sz="1400" dirty="0">
                <a:latin typeface="Times New Roman"/>
                <a:cs typeface="Times New Roman"/>
              </a:rPr>
              <a:t>United College of Research and Technology</a:t>
            </a:r>
            <a:r>
              <a:rPr sz="1400" spc="-10" dirty="0">
                <a:latin typeface="Calibri"/>
                <a:cs typeface="Calibri"/>
              </a:rPr>
              <a:t>,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my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peers </a:t>
            </a:r>
            <a:r>
              <a:rPr sz="1400" dirty="0">
                <a:latin typeface="Calibri"/>
                <a:cs typeface="Calibri"/>
              </a:rPr>
              <a:t>who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supported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during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course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of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this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internship.</a:t>
            </a:r>
            <a:endParaRPr sz="1400" dirty="0">
              <a:latin typeface="Calibri"/>
              <a:cs typeface="Calibri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914400" y="6744969"/>
            <a:ext cx="8232775" cy="24130"/>
            <a:chOff x="914400" y="6744969"/>
            <a:chExt cx="8232775" cy="24130"/>
          </a:xfrm>
        </p:grpSpPr>
        <p:sp>
          <p:nvSpPr>
            <p:cNvPr id="12" name="object 12"/>
            <p:cNvSpPr/>
            <p:nvPr/>
          </p:nvSpPr>
          <p:spPr>
            <a:xfrm>
              <a:off x="914400" y="6744969"/>
              <a:ext cx="8229600" cy="21590"/>
            </a:xfrm>
            <a:custGeom>
              <a:avLst/>
              <a:gdLst/>
              <a:ahLst/>
              <a:cxnLst/>
              <a:rect l="l" t="t" r="r" b="b"/>
              <a:pathLst>
                <a:path w="8229600" h="21590">
                  <a:moveTo>
                    <a:pt x="8229600" y="0"/>
                  </a:moveTo>
                  <a:lnTo>
                    <a:pt x="0" y="0"/>
                  </a:lnTo>
                  <a:lnTo>
                    <a:pt x="0" y="21590"/>
                  </a:lnTo>
                  <a:lnTo>
                    <a:pt x="8229600" y="21590"/>
                  </a:lnTo>
                  <a:lnTo>
                    <a:pt x="8229600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9143745" y="6747662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3175" h="3175">
                  <a:moveTo>
                    <a:pt x="3047" y="0"/>
                  </a:moveTo>
                  <a:lnTo>
                    <a:pt x="0" y="0"/>
                  </a:lnTo>
                  <a:lnTo>
                    <a:pt x="0" y="3047"/>
                  </a:lnTo>
                  <a:lnTo>
                    <a:pt x="3047" y="3047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914704" y="6747674"/>
              <a:ext cx="8232140" cy="18415"/>
            </a:xfrm>
            <a:custGeom>
              <a:avLst/>
              <a:gdLst/>
              <a:ahLst/>
              <a:cxnLst/>
              <a:rect l="l" t="t" r="r" b="b"/>
              <a:pathLst>
                <a:path w="8232140" h="18415">
                  <a:moveTo>
                    <a:pt x="3048" y="3035"/>
                  </a:moveTo>
                  <a:lnTo>
                    <a:pt x="0" y="3035"/>
                  </a:lnTo>
                  <a:lnTo>
                    <a:pt x="0" y="18275"/>
                  </a:lnTo>
                  <a:lnTo>
                    <a:pt x="3048" y="18275"/>
                  </a:lnTo>
                  <a:lnTo>
                    <a:pt x="3048" y="3035"/>
                  </a:lnTo>
                  <a:close/>
                </a:path>
                <a:path w="8232140" h="18415">
                  <a:moveTo>
                    <a:pt x="8232076" y="0"/>
                  </a:moveTo>
                  <a:lnTo>
                    <a:pt x="8229041" y="0"/>
                  </a:lnTo>
                  <a:lnTo>
                    <a:pt x="8229041" y="3035"/>
                  </a:lnTo>
                  <a:lnTo>
                    <a:pt x="8232076" y="3035"/>
                  </a:lnTo>
                  <a:lnTo>
                    <a:pt x="8232076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9143745" y="6750710"/>
              <a:ext cx="3175" cy="15240"/>
            </a:xfrm>
            <a:custGeom>
              <a:avLst/>
              <a:gdLst/>
              <a:ahLst/>
              <a:cxnLst/>
              <a:rect l="l" t="t" r="r" b="b"/>
              <a:pathLst>
                <a:path w="3175" h="15240">
                  <a:moveTo>
                    <a:pt x="3047" y="0"/>
                  </a:moveTo>
                  <a:lnTo>
                    <a:pt x="0" y="0"/>
                  </a:lnTo>
                  <a:lnTo>
                    <a:pt x="0" y="15239"/>
                  </a:lnTo>
                  <a:lnTo>
                    <a:pt x="3047" y="15239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914704" y="676595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3175" h="3175">
                  <a:moveTo>
                    <a:pt x="3047" y="0"/>
                  </a:moveTo>
                  <a:lnTo>
                    <a:pt x="0" y="0"/>
                  </a:lnTo>
                  <a:lnTo>
                    <a:pt x="0" y="3047"/>
                  </a:lnTo>
                  <a:lnTo>
                    <a:pt x="3047" y="3047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rgbClr val="9F9F9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14704" y="6765962"/>
              <a:ext cx="8232140" cy="3175"/>
            </a:xfrm>
            <a:custGeom>
              <a:avLst/>
              <a:gdLst/>
              <a:ahLst/>
              <a:cxnLst/>
              <a:rect l="l" t="t" r="r" b="b"/>
              <a:pathLst>
                <a:path w="8232140" h="3175">
                  <a:moveTo>
                    <a:pt x="8228965" y="0"/>
                  </a:moveTo>
                  <a:lnTo>
                    <a:pt x="3048" y="0"/>
                  </a:lnTo>
                  <a:lnTo>
                    <a:pt x="0" y="0"/>
                  </a:lnTo>
                  <a:lnTo>
                    <a:pt x="0" y="3035"/>
                  </a:lnTo>
                  <a:lnTo>
                    <a:pt x="3048" y="3035"/>
                  </a:lnTo>
                  <a:lnTo>
                    <a:pt x="8228965" y="3035"/>
                  </a:lnTo>
                  <a:lnTo>
                    <a:pt x="8228965" y="0"/>
                  </a:lnTo>
                  <a:close/>
                </a:path>
                <a:path w="8232140" h="3175">
                  <a:moveTo>
                    <a:pt x="8232076" y="0"/>
                  </a:moveTo>
                  <a:lnTo>
                    <a:pt x="8229041" y="0"/>
                  </a:lnTo>
                  <a:lnTo>
                    <a:pt x="8229041" y="3035"/>
                  </a:lnTo>
                  <a:lnTo>
                    <a:pt x="8232076" y="3035"/>
                  </a:lnTo>
                  <a:lnTo>
                    <a:pt x="8232076" y="0"/>
                  </a:lnTo>
                  <a:close/>
                </a:path>
              </a:pathLst>
            </a:custGeom>
            <a:solidFill>
              <a:srgbClr val="E2E2E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171190">
              <a:lnSpc>
                <a:spcPct val="100000"/>
              </a:lnSpc>
              <a:spcBef>
                <a:spcPts val="90"/>
              </a:spcBef>
            </a:pPr>
            <a:r>
              <a:rPr sz="2000" spc="-40" dirty="0"/>
              <a:t>Table</a:t>
            </a:r>
            <a:r>
              <a:rPr sz="2000" spc="-30" dirty="0"/>
              <a:t> </a:t>
            </a:r>
            <a:r>
              <a:rPr sz="2000" dirty="0"/>
              <a:t>of</a:t>
            </a:r>
            <a:r>
              <a:rPr sz="2000" spc="-15" dirty="0"/>
              <a:t> </a:t>
            </a:r>
            <a:r>
              <a:rPr sz="2000" spc="-10" dirty="0"/>
              <a:t>Contents</a:t>
            </a:r>
            <a:endParaRPr sz="2000"/>
          </a:p>
        </p:txBody>
      </p:sp>
      <p:sp>
        <p:nvSpPr>
          <p:cNvPr id="3" name="object 3"/>
          <p:cNvSpPr txBox="1"/>
          <p:nvPr/>
        </p:nvSpPr>
        <p:spPr>
          <a:xfrm>
            <a:off x="902004" y="1752727"/>
            <a:ext cx="8257540" cy="50487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3204" indent="-230504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243204" algn="l"/>
              </a:tabLst>
            </a:pPr>
            <a:r>
              <a:rPr sz="1800" b="1" spc="-10" dirty="0">
                <a:latin typeface="Times New Roman"/>
                <a:cs typeface="Times New Roman"/>
              </a:rPr>
              <a:t>Introduction</a:t>
            </a:r>
            <a:endParaRPr sz="1800" dirty="0">
              <a:latin typeface="Times New Roman"/>
              <a:cs typeface="Times New Roman"/>
            </a:endParaRPr>
          </a:p>
          <a:p>
            <a:pPr marL="12700" marR="5080" algn="just">
              <a:lnSpc>
                <a:spcPct val="110800"/>
              </a:lnSpc>
              <a:spcBef>
                <a:spcPts val="900"/>
              </a:spcBef>
            </a:pP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project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titled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“</a:t>
            </a:r>
            <a:r>
              <a:rPr lang="en-IN" sz="1200" dirty="0">
                <a:latin typeface="Times New Roman"/>
                <a:cs typeface="Times New Roman"/>
              </a:rPr>
              <a:t>Weather Forecasting Application </a:t>
            </a:r>
            <a:r>
              <a:rPr sz="1200" spc="-10" dirty="0">
                <a:latin typeface="Times New Roman"/>
                <a:cs typeface="Times New Roman"/>
              </a:rPr>
              <a:t>”</a:t>
            </a:r>
            <a:r>
              <a:rPr sz="1200" dirty="0">
                <a:latin typeface="Times New Roman"/>
                <a:cs typeface="Times New Roman"/>
              </a:rPr>
              <a:t> was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developed as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part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 IBM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PBEL</a:t>
            </a:r>
            <a:r>
              <a:rPr sz="1200" spc="-7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Virtual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Internship to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gain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hands-</a:t>
            </a:r>
            <a:r>
              <a:rPr sz="1200" spc="-25" dirty="0">
                <a:latin typeface="Times New Roman"/>
                <a:cs typeface="Times New Roman"/>
              </a:rPr>
              <a:t>on </a:t>
            </a:r>
            <a:r>
              <a:rPr sz="1200" dirty="0">
                <a:latin typeface="Times New Roman"/>
                <a:cs typeface="Times New Roman"/>
              </a:rPr>
              <a:t>experience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full-</a:t>
            </a:r>
            <a:r>
              <a:rPr sz="1200" dirty="0">
                <a:latin typeface="Times New Roman"/>
                <a:cs typeface="Times New Roman"/>
              </a:rPr>
              <a:t>stack</a:t>
            </a:r>
            <a:r>
              <a:rPr sz="1200" spc="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web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development.</a:t>
            </a:r>
            <a:r>
              <a:rPr sz="1200" spc="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goal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project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is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to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design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implement</a:t>
            </a:r>
            <a:r>
              <a:rPr sz="1200" spc="6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</a:t>
            </a:r>
            <a:r>
              <a:rPr sz="1200" spc="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intuitive,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efficient,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feature-</a:t>
            </a:r>
            <a:r>
              <a:rPr sz="1200" spc="-20" dirty="0">
                <a:latin typeface="Times New Roman"/>
                <a:cs typeface="Times New Roman"/>
              </a:rPr>
              <a:t>rich </a:t>
            </a:r>
            <a:r>
              <a:rPr sz="1200" dirty="0">
                <a:latin typeface="Times New Roman"/>
                <a:cs typeface="Times New Roman"/>
              </a:rPr>
              <a:t>food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delivery</a:t>
            </a:r>
            <a:r>
              <a:rPr sz="1200" spc="-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platform</a:t>
            </a:r>
            <a:r>
              <a:rPr sz="1200" spc="-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that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replicates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functionalities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commonly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found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industry-</a:t>
            </a:r>
            <a:r>
              <a:rPr sz="1200" spc="-10" dirty="0">
                <a:latin typeface="Times New Roman"/>
                <a:cs typeface="Times New Roman"/>
              </a:rPr>
              <a:t>leading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applications such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as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Zomato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10" dirty="0">
                <a:latin typeface="Times New Roman"/>
                <a:cs typeface="Times New Roman"/>
              </a:rPr>
              <a:t> Swiggy.</a:t>
            </a:r>
            <a:endParaRPr sz="1200" dirty="0">
              <a:latin typeface="Times New Roman"/>
              <a:cs typeface="Times New Roman"/>
            </a:endParaRPr>
          </a:p>
          <a:p>
            <a:pPr marL="12700" marR="7620" algn="just">
              <a:lnSpc>
                <a:spcPct val="111100"/>
              </a:lnSpc>
              <a:spcBef>
                <a:spcPts val="805"/>
              </a:spcBef>
            </a:pP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platform</a:t>
            </a:r>
            <a:r>
              <a:rPr sz="1200" spc="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empowers</a:t>
            </a:r>
            <a:r>
              <a:rPr sz="1200" spc="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users</a:t>
            </a:r>
            <a:r>
              <a:rPr sz="1200" spc="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to</a:t>
            </a:r>
            <a:r>
              <a:rPr sz="1200" spc="8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explore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wide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range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restaurants</a:t>
            </a:r>
            <a:r>
              <a:rPr sz="1200" spc="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filtered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by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cuisine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type,</a:t>
            </a:r>
            <a:r>
              <a:rPr sz="1200" spc="9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location,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category.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Users</a:t>
            </a:r>
            <a:r>
              <a:rPr sz="1200" spc="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can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view </a:t>
            </a:r>
            <a:r>
              <a:rPr sz="1200" dirty="0">
                <a:latin typeface="Times New Roman"/>
                <a:cs typeface="Times New Roman"/>
              </a:rPr>
              <a:t>detailed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restaurant</a:t>
            </a:r>
            <a:r>
              <a:rPr sz="1200" spc="8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pages,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browse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dynamic</a:t>
            </a:r>
            <a:r>
              <a:rPr sz="1200" spc="7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menus,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add</a:t>
            </a:r>
            <a:r>
              <a:rPr sz="1200" spc="6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food</a:t>
            </a:r>
            <a:r>
              <a:rPr sz="1200" spc="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items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to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</a:t>
            </a:r>
            <a:r>
              <a:rPr sz="1200" spc="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cart,</a:t>
            </a:r>
            <a:r>
              <a:rPr sz="1200" spc="7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adjust</a:t>
            </a:r>
            <a:r>
              <a:rPr sz="1200" spc="8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quantities,</a:t>
            </a:r>
            <a:r>
              <a:rPr sz="1200" spc="7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proceed</a:t>
            </a:r>
            <a:r>
              <a:rPr sz="1200" spc="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to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checkout—all</a:t>
            </a:r>
            <a:r>
              <a:rPr sz="1200" spc="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within</a:t>
            </a:r>
            <a:r>
              <a:rPr sz="1200" spc="60" dirty="0">
                <a:latin typeface="Times New Roman"/>
                <a:cs typeface="Times New Roman"/>
              </a:rPr>
              <a:t> </a:t>
            </a:r>
            <a:r>
              <a:rPr sz="1200" spc="-50" dirty="0">
                <a:latin typeface="Times New Roman"/>
                <a:cs typeface="Times New Roman"/>
              </a:rPr>
              <a:t>a </a:t>
            </a:r>
            <a:r>
              <a:rPr sz="1200" dirty="0">
                <a:latin typeface="Times New Roman"/>
                <a:cs typeface="Times New Roman"/>
              </a:rPr>
              <a:t>seamless </a:t>
            </a:r>
            <a:r>
              <a:rPr sz="1200" spc="-10" dirty="0">
                <a:latin typeface="Times New Roman"/>
                <a:cs typeface="Times New Roman"/>
              </a:rPr>
              <a:t>single-</a:t>
            </a:r>
            <a:r>
              <a:rPr sz="1200" dirty="0">
                <a:latin typeface="Times New Roman"/>
                <a:cs typeface="Times New Roman"/>
              </a:rPr>
              <a:t>page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application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experience.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Additionally,</a:t>
            </a:r>
            <a:r>
              <a:rPr sz="1200" spc="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users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can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explore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themed</a:t>
            </a:r>
            <a:r>
              <a:rPr sz="1200" spc="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categories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like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Pizza,</a:t>
            </a:r>
            <a:r>
              <a:rPr sz="1200" spc="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Biryani,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Burgers,</a:t>
            </a:r>
            <a:r>
              <a:rPr sz="1200" spc="20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each </a:t>
            </a:r>
            <a:r>
              <a:rPr sz="1200" dirty="0">
                <a:latin typeface="Times New Roman"/>
                <a:cs typeface="Times New Roman"/>
              </a:rPr>
              <a:t>populated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with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uniquely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styled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menu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items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real-</a:t>
            </a:r>
            <a:r>
              <a:rPr sz="1200" dirty="0">
                <a:latin typeface="Times New Roman"/>
                <a:cs typeface="Times New Roman"/>
              </a:rPr>
              <a:t>time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imagery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via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the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Pexels</a:t>
            </a:r>
            <a:r>
              <a:rPr sz="1200" spc="-65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API.</a:t>
            </a:r>
            <a:endParaRPr sz="1200" dirty="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  <a:spcBef>
                <a:spcPts val="960"/>
              </a:spcBef>
            </a:pPr>
            <a:r>
              <a:rPr sz="1200" dirty="0">
                <a:latin typeface="Times New Roman"/>
                <a:cs typeface="Times New Roman"/>
              </a:rPr>
              <a:t>Key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features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Feasto</a:t>
            </a:r>
            <a:r>
              <a:rPr sz="1200" spc="1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include: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Dynamic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routing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using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React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Router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for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navigation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between</a:t>
            </a:r>
            <a:r>
              <a:rPr sz="1200" spc="-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restaurant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listings,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detailed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menus,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cart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pages.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Live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cart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management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using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Context</a:t>
            </a:r>
            <a:r>
              <a:rPr sz="1200" spc="-5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API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Redux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for</a:t>
            </a:r>
            <a:r>
              <a:rPr sz="1200" spc="-10" dirty="0">
                <a:latin typeface="Times New Roman"/>
                <a:cs typeface="Times New Roman"/>
              </a:rPr>
              <a:t> global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state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updates.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Smooth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scrolling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animations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visually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appealing UI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elements </a:t>
            </a:r>
            <a:r>
              <a:rPr sz="1200" dirty="0">
                <a:latin typeface="Times New Roman"/>
                <a:cs typeface="Times New Roman"/>
              </a:rPr>
              <a:t>powered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by</a:t>
            </a:r>
            <a:r>
              <a:rPr sz="1200" spc="-65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Tailwind</a:t>
            </a:r>
            <a:r>
              <a:rPr sz="1200" spc="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CSS and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Framer</a:t>
            </a:r>
            <a:r>
              <a:rPr sz="1200" spc="1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Motion.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Responsive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design,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ensuring</a:t>
            </a:r>
            <a:r>
              <a:rPr sz="1200" spc="-10" dirty="0">
                <a:latin typeface="Times New Roman"/>
                <a:cs typeface="Times New Roman"/>
              </a:rPr>
              <a:t> accessibility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10" dirty="0">
                <a:latin typeface="Times New Roman"/>
                <a:cs typeface="Times New Roman"/>
              </a:rPr>
              <a:t> usability</a:t>
            </a:r>
            <a:r>
              <a:rPr sz="1200" spc="-6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across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all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screen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sizes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(mobile,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tablet,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desktop).</a:t>
            </a:r>
            <a:endParaRPr sz="1200" dirty="0">
              <a:latin typeface="Times New Roman"/>
              <a:cs typeface="Times New Roman"/>
            </a:endParaRPr>
          </a:p>
          <a:p>
            <a:pPr marL="12700" marR="2712720" lvl="1" indent="456565">
              <a:lnSpc>
                <a:spcPts val="2400"/>
              </a:lnSpc>
              <a:spcBef>
                <a:spcPts val="21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spc="-10" dirty="0">
                <a:latin typeface="Times New Roman"/>
                <a:cs typeface="Times New Roman"/>
              </a:rPr>
              <a:t>Lazy-</a:t>
            </a:r>
            <a:r>
              <a:rPr sz="1200" dirty="0">
                <a:latin typeface="Times New Roman"/>
                <a:cs typeface="Times New Roman"/>
              </a:rPr>
              <a:t>loaded</a:t>
            </a:r>
            <a:r>
              <a:rPr sz="1200" spc="-10" dirty="0">
                <a:latin typeface="Times New Roman"/>
                <a:cs typeface="Times New Roman"/>
              </a:rPr>
              <a:t> image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components</a:t>
            </a:r>
            <a:r>
              <a:rPr sz="1200" spc="-1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for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performance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optimization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faster</a:t>
            </a:r>
            <a:r>
              <a:rPr sz="1200" spc="-20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rendering. </a:t>
            </a:r>
            <a:r>
              <a:rPr sz="1200" dirty="0">
                <a:latin typeface="Times New Roman"/>
                <a:cs typeface="Times New Roman"/>
              </a:rPr>
              <a:t>This</a:t>
            </a:r>
            <a:r>
              <a:rPr sz="1200" spc="-6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project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offered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valuable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insights</a:t>
            </a:r>
            <a:r>
              <a:rPr sz="1200" spc="-65" dirty="0">
                <a:latin typeface="Times New Roman"/>
                <a:cs typeface="Times New Roman"/>
              </a:rPr>
              <a:t> </a:t>
            </a:r>
            <a:r>
              <a:rPr sz="1200" spc="-20" dirty="0">
                <a:latin typeface="Times New Roman"/>
                <a:cs typeface="Times New Roman"/>
              </a:rPr>
              <a:t>into: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72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Structuring</a:t>
            </a:r>
            <a:r>
              <a:rPr sz="1200" spc="-4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scalable</a:t>
            </a:r>
            <a:r>
              <a:rPr sz="1200" spc="-5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modular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React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components.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dirty="0">
                <a:latin typeface="Times New Roman"/>
                <a:cs typeface="Times New Roman"/>
              </a:rPr>
              <a:t>Handling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dynamic</a:t>
            </a:r>
            <a:r>
              <a:rPr sz="1200" spc="-3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data</a:t>
            </a:r>
            <a:r>
              <a:rPr sz="1200" spc="-3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flows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and</a:t>
            </a:r>
            <a:r>
              <a:rPr sz="1200" spc="-7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API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integration.</a:t>
            </a:r>
            <a:endParaRPr sz="1200" dirty="0">
              <a:latin typeface="Times New Roman"/>
              <a:cs typeface="Times New Roman"/>
            </a:endParaRPr>
          </a:p>
          <a:p>
            <a:pPr marL="469265" lvl="1" indent="-227965">
              <a:lnSpc>
                <a:spcPct val="100000"/>
              </a:lnSpc>
              <a:spcBef>
                <a:spcPts val="96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spc="-10" dirty="0">
                <a:latin typeface="Times New Roman"/>
                <a:cs typeface="Times New Roman"/>
              </a:rPr>
              <a:t>Maintaining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spc="-10" dirty="0">
                <a:latin typeface="Times New Roman"/>
                <a:cs typeface="Times New Roman"/>
              </a:rPr>
              <a:t>application-</a:t>
            </a:r>
            <a:r>
              <a:rPr sz="1200" dirty="0">
                <a:latin typeface="Times New Roman"/>
                <a:cs typeface="Times New Roman"/>
              </a:rPr>
              <a:t>wide</a:t>
            </a:r>
            <a:r>
              <a:rPr sz="1200" spc="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state </a:t>
            </a:r>
            <a:r>
              <a:rPr sz="1200" spc="-10" dirty="0">
                <a:latin typeface="Times New Roman"/>
                <a:cs typeface="Times New Roman"/>
              </a:rPr>
              <a:t>effectively.</a:t>
            </a:r>
            <a:endParaRPr sz="12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2.</a:t>
            </a:r>
            <a:r>
              <a:rPr spc="-30" dirty="0"/>
              <a:t> </a:t>
            </a:r>
            <a:r>
              <a:rPr spc="-20" dirty="0"/>
              <a:t>Technologies</a:t>
            </a:r>
            <a:r>
              <a:rPr spc="-15" dirty="0"/>
              <a:t> </a:t>
            </a:r>
            <a:r>
              <a:rPr spc="-10" dirty="0"/>
              <a:t>Involved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2004" y="1688718"/>
            <a:ext cx="6299835" cy="34544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dirty="0">
                <a:latin typeface="Calibri"/>
                <a:cs typeface="Calibri"/>
              </a:rPr>
              <a:t>The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following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technologies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and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tools</a:t>
            </a:r>
            <a:r>
              <a:rPr sz="1600" b="1" spc="-5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were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used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to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build</a:t>
            </a:r>
            <a:r>
              <a:rPr sz="1600" b="1" spc="-40" dirty="0">
                <a:latin typeface="Calibri"/>
                <a:cs typeface="Calibri"/>
              </a:rPr>
              <a:t> </a:t>
            </a:r>
            <a:r>
              <a:rPr sz="1600" b="1" dirty="0">
                <a:latin typeface="Calibri"/>
                <a:cs typeface="Calibri"/>
              </a:rPr>
              <a:t>this</a:t>
            </a:r>
            <a:r>
              <a:rPr sz="1600" b="1" spc="-35" dirty="0">
                <a:latin typeface="Calibri"/>
                <a:cs typeface="Calibri"/>
              </a:rPr>
              <a:t> </a:t>
            </a:r>
            <a:r>
              <a:rPr sz="1600" b="1" spc="-10" dirty="0">
                <a:latin typeface="Calibri"/>
                <a:cs typeface="Calibri"/>
              </a:rPr>
              <a:t>project:</a:t>
            </a:r>
            <a:endParaRPr sz="16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40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spc="-10" dirty="0">
                <a:latin typeface="Calibri"/>
                <a:cs typeface="Calibri"/>
              </a:rPr>
              <a:t>React.js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building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user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interface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handling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routing.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spc="-10" dirty="0">
                <a:latin typeface="Calibri"/>
                <a:cs typeface="Calibri"/>
              </a:rPr>
              <a:t>JavaScript</a:t>
            </a:r>
            <a:r>
              <a:rPr sz="1400" b="1" spc="-4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(ES6+)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Core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scripting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language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used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across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project.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HTML5</a:t>
            </a:r>
            <a:r>
              <a:rPr sz="1400" b="1" spc="-4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&amp;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CSS3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Used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structuring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styling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components.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spc="-25" dirty="0">
                <a:latin typeface="Calibri"/>
                <a:cs typeface="Calibri"/>
              </a:rPr>
              <a:t>Tailwind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CSS</a:t>
            </a:r>
            <a:r>
              <a:rPr sz="1400" b="1" spc="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 </a:t>
            </a:r>
            <a:r>
              <a:rPr sz="1400" spc="-25" dirty="0">
                <a:latin typeface="Calibri"/>
                <a:cs typeface="Calibri"/>
              </a:rPr>
              <a:t>utility-</a:t>
            </a:r>
            <a:r>
              <a:rPr sz="1400" dirty="0">
                <a:latin typeface="Calibri"/>
                <a:cs typeface="Calibri"/>
              </a:rPr>
              <a:t>first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styling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responsive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design.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React</a:t>
            </a:r>
            <a:r>
              <a:rPr sz="1400" b="1" spc="-5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Router</a:t>
            </a:r>
            <a:r>
              <a:rPr sz="1400" b="1" spc="-4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DOM</a:t>
            </a:r>
            <a:r>
              <a:rPr sz="1400" b="1" spc="-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client-</a:t>
            </a:r>
            <a:r>
              <a:rPr sz="1400" dirty="0">
                <a:latin typeface="Calibri"/>
                <a:cs typeface="Calibri"/>
              </a:rPr>
              <a:t>side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routing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dynamic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page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rendering</a:t>
            </a:r>
            <a:r>
              <a:rPr sz="1400" b="1" spc="-10" dirty="0">
                <a:latin typeface="Calibri"/>
                <a:cs typeface="Calibri"/>
              </a:rPr>
              <a:t>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Redux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spc="-20" dirty="0">
                <a:latin typeface="Calibri"/>
                <a:cs typeface="Calibri"/>
              </a:rPr>
              <a:t>Toolkit</a:t>
            </a:r>
            <a:r>
              <a:rPr sz="1400" b="1" spc="-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/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b="1" spc="-10" dirty="0">
                <a:latin typeface="Calibri"/>
                <a:cs typeface="Calibri"/>
              </a:rPr>
              <a:t>Context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API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10" dirty="0">
                <a:latin typeface="Calibri"/>
                <a:cs typeface="Calibri"/>
              </a:rPr>
              <a:t> state management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(e.g.,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managing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cart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items).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080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spc="-20" dirty="0">
                <a:latin typeface="Calibri"/>
                <a:cs typeface="Calibri"/>
              </a:rPr>
              <a:t>Pexels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API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/ Unsplash</a:t>
            </a:r>
            <a:r>
              <a:rPr sz="1400" b="1" spc="-1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fetching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high-quality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food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restaurant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images.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Vite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For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faster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optimized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React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development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environment.</a:t>
            </a:r>
            <a:endParaRPr sz="14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71428"/>
              <a:buFont typeface="Symbol"/>
              <a:buChar char=""/>
              <a:tabLst>
                <a:tab pos="469265" algn="l"/>
              </a:tabLst>
            </a:pPr>
            <a:r>
              <a:rPr sz="1400" b="1" dirty="0">
                <a:latin typeface="Calibri"/>
                <a:cs typeface="Calibri"/>
              </a:rPr>
              <a:t>Git</a:t>
            </a:r>
            <a:r>
              <a:rPr sz="1400" b="1" spc="-3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&amp;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GitHub</a:t>
            </a:r>
            <a:r>
              <a:rPr sz="1400" b="1" spc="-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–</a:t>
            </a:r>
            <a:r>
              <a:rPr sz="1400" b="1" spc="-25" dirty="0">
                <a:latin typeface="Calibri"/>
                <a:cs typeface="Calibri"/>
              </a:rPr>
              <a:t> </a:t>
            </a:r>
            <a:r>
              <a:rPr sz="1400" spc="-20" dirty="0">
                <a:latin typeface="Calibri"/>
                <a:cs typeface="Calibri"/>
              </a:rPr>
              <a:t>Version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control</a:t>
            </a:r>
            <a:r>
              <a:rPr sz="1400" spc="-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and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project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repository management.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3.</a:t>
            </a:r>
            <a:r>
              <a:rPr spc="-20" dirty="0"/>
              <a:t> </a:t>
            </a:r>
            <a:r>
              <a:rPr spc="-10" dirty="0"/>
              <a:t>Problems</a:t>
            </a:r>
            <a:r>
              <a:rPr spc="-30" dirty="0"/>
              <a:t> </a:t>
            </a:r>
            <a:r>
              <a:rPr dirty="0"/>
              <a:t>Faced</a:t>
            </a:r>
            <a:r>
              <a:rPr spc="-40" dirty="0"/>
              <a:t> </a:t>
            </a:r>
            <a:r>
              <a:rPr dirty="0"/>
              <a:t>&amp;</a:t>
            </a:r>
            <a:r>
              <a:rPr spc="-35" dirty="0"/>
              <a:t> </a:t>
            </a:r>
            <a:r>
              <a:rPr dirty="0"/>
              <a:t>Solution</a:t>
            </a:r>
            <a:r>
              <a:rPr spc="-35" dirty="0"/>
              <a:t> </a:t>
            </a:r>
            <a:r>
              <a:rPr spc="-10" dirty="0"/>
              <a:t>Implementation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/>
              <a:t>During</a:t>
            </a:r>
            <a:r>
              <a:rPr spc="-35" dirty="0"/>
              <a:t> </a:t>
            </a:r>
            <a:r>
              <a:rPr dirty="0"/>
              <a:t>the</a:t>
            </a:r>
            <a:r>
              <a:rPr spc="-25" dirty="0"/>
              <a:t> </a:t>
            </a:r>
            <a:r>
              <a:rPr spc="-10" dirty="0"/>
              <a:t>development</a:t>
            </a:r>
            <a:r>
              <a:rPr spc="-40" dirty="0"/>
              <a:t> </a:t>
            </a:r>
            <a:r>
              <a:rPr dirty="0"/>
              <a:t>process,</a:t>
            </a:r>
            <a:r>
              <a:rPr spc="-15" dirty="0"/>
              <a:t> </a:t>
            </a:r>
            <a:r>
              <a:rPr spc="-10" dirty="0"/>
              <a:t>several</a:t>
            </a:r>
            <a:r>
              <a:rPr spc="-25" dirty="0"/>
              <a:t> </a:t>
            </a:r>
            <a:r>
              <a:rPr spc="-10" dirty="0"/>
              <a:t>challenges</a:t>
            </a:r>
            <a:r>
              <a:rPr spc="-15" dirty="0"/>
              <a:t> </a:t>
            </a:r>
            <a:r>
              <a:rPr dirty="0"/>
              <a:t>were</a:t>
            </a:r>
            <a:r>
              <a:rPr spc="-20" dirty="0"/>
              <a:t> </a:t>
            </a:r>
            <a:r>
              <a:rPr spc="-10" dirty="0"/>
              <a:t>encountered</a:t>
            </a:r>
            <a:r>
              <a:rPr spc="-15" dirty="0"/>
              <a:t> </a:t>
            </a:r>
            <a:r>
              <a:rPr dirty="0"/>
              <a:t>and</a:t>
            </a:r>
            <a:r>
              <a:rPr spc="-40" dirty="0"/>
              <a:t> </a:t>
            </a:r>
            <a:r>
              <a:rPr spc="-10" dirty="0"/>
              <a:t>resolved:</a:t>
            </a:r>
          </a:p>
          <a:p>
            <a:pPr marL="12700">
              <a:lnSpc>
                <a:spcPct val="100000"/>
              </a:lnSpc>
              <a:spcBef>
                <a:spcPts val="1255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85" dirty="0">
                <a:latin typeface="Arial"/>
                <a:cs typeface="Arial"/>
              </a:rPr>
              <a:t> </a:t>
            </a:r>
            <a:r>
              <a:rPr sz="1200" dirty="0"/>
              <a:t>Dynamic</a:t>
            </a:r>
            <a:r>
              <a:rPr sz="1200" spc="-55" dirty="0"/>
              <a:t> </a:t>
            </a:r>
            <a:r>
              <a:rPr sz="1200" dirty="0"/>
              <a:t>Data</a:t>
            </a:r>
            <a:r>
              <a:rPr sz="1200" spc="-30" dirty="0"/>
              <a:t> </a:t>
            </a:r>
            <a:r>
              <a:rPr sz="1200" spc="-10" dirty="0"/>
              <a:t>Mapping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08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5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Rendering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different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menu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items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4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multiple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restaurants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based</a:t>
            </a:r>
            <a:r>
              <a:rPr sz="1200" b="0" spc="-4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on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route</a:t>
            </a:r>
            <a:r>
              <a:rPr sz="1200" b="0" spc="-10" dirty="0">
                <a:latin typeface="Calibri"/>
                <a:cs typeface="Calibri"/>
              </a:rPr>
              <a:t> parameters.</a:t>
            </a:r>
            <a:endParaRPr sz="12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05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Solution:</a:t>
            </a:r>
            <a:r>
              <a:rPr sz="1200" b="0" spc="-5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Used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dynamic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routing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with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useParams()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structured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the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restaurant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menu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data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using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slugs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4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easy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access.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dirty="0"/>
              <a:t>Cart</a:t>
            </a:r>
            <a:r>
              <a:rPr sz="1200" spc="-25" dirty="0"/>
              <a:t> </a:t>
            </a:r>
            <a:r>
              <a:rPr sz="1200" spc="-10" dirty="0"/>
              <a:t>Functionality</a:t>
            </a:r>
            <a:r>
              <a:rPr sz="1200" spc="-5" dirty="0"/>
              <a:t> </a:t>
            </a:r>
            <a:r>
              <a:rPr sz="1200" dirty="0"/>
              <a:t>&amp;</a:t>
            </a:r>
            <a:r>
              <a:rPr sz="1200" spc="-20" dirty="0"/>
              <a:t> </a:t>
            </a:r>
            <a:r>
              <a:rPr sz="1200" dirty="0"/>
              <a:t>State</a:t>
            </a:r>
            <a:r>
              <a:rPr sz="1200" spc="-15" dirty="0"/>
              <a:t> </a:t>
            </a:r>
            <a:r>
              <a:rPr sz="1200" spc="-10" dirty="0"/>
              <a:t>Management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Managing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cart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state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globally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without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prop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drilling.</a:t>
            </a:r>
            <a:endParaRPr sz="1200">
              <a:latin typeface="Calibri"/>
              <a:cs typeface="Calibri"/>
            </a:endParaRPr>
          </a:p>
          <a:p>
            <a:pPr marL="469265" marR="433070" indent="-228600">
              <a:lnSpc>
                <a:spcPct val="116700"/>
              </a:lnSpc>
              <a:spcBef>
                <a:spcPts val="81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Solution: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Implemented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React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Context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API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initially,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later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transitioned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to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Redux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20" dirty="0">
                <a:latin typeface="Calibri"/>
                <a:cs typeface="Calibri"/>
              </a:rPr>
              <a:t>Toolkit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better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scalability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state persistence.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5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70" dirty="0">
                <a:latin typeface="Arial"/>
                <a:cs typeface="Arial"/>
              </a:rPr>
              <a:t> </a:t>
            </a:r>
            <a:r>
              <a:rPr sz="1200" spc="-10" dirty="0"/>
              <a:t>Responsive</a:t>
            </a:r>
            <a:r>
              <a:rPr sz="1200" spc="-5" dirty="0"/>
              <a:t> </a:t>
            </a:r>
            <a:r>
              <a:rPr sz="1200" dirty="0"/>
              <a:t>UI</a:t>
            </a:r>
            <a:r>
              <a:rPr sz="1200" spc="-15" dirty="0"/>
              <a:t> </a:t>
            </a:r>
            <a:r>
              <a:rPr sz="1200" spc="-10" dirty="0"/>
              <a:t>Design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10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Layout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broke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on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smaller</a:t>
            </a:r>
            <a:r>
              <a:rPr sz="1200" b="0" spc="-4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screens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felt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cluttered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with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image-</a:t>
            </a:r>
            <a:r>
              <a:rPr sz="1200" b="0" dirty="0">
                <a:latin typeface="Calibri"/>
                <a:cs typeface="Calibri"/>
              </a:rPr>
              <a:t>heavy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components.</a:t>
            </a:r>
            <a:endParaRPr sz="1200">
              <a:latin typeface="Calibri"/>
              <a:cs typeface="Calibri"/>
            </a:endParaRPr>
          </a:p>
          <a:p>
            <a:pPr marL="469265" marR="5080" indent="-228600">
              <a:lnSpc>
                <a:spcPct val="116700"/>
              </a:lnSpc>
              <a:spcBef>
                <a:spcPts val="81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Solution: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Used </a:t>
            </a:r>
            <a:r>
              <a:rPr sz="1200" b="0" spc="-20" dirty="0">
                <a:latin typeface="Calibri"/>
                <a:cs typeface="Calibri"/>
              </a:rPr>
              <a:t>Tailwind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CSS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utility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classes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to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create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responsive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grids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spacing.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Applied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parallax effects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animations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50" dirty="0">
                <a:latin typeface="Calibri"/>
                <a:cs typeface="Calibri"/>
              </a:rPr>
              <a:t>a </a:t>
            </a:r>
            <a:r>
              <a:rPr sz="1200" b="0" spc="-10" dirty="0">
                <a:latin typeface="Calibri"/>
                <a:cs typeface="Calibri"/>
              </a:rPr>
              <a:t>smoother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user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experience.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85" dirty="0">
                <a:latin typeface="Arial"/>
                <a:cs typeface="Arial"/>
              </a:rPr>
              <a:t> </a:t>
            </a:r>
            <a:r>
              <a:rPr sz="1200" dirty="0"/>
              <a:t>Image</a:t>
            </a:r>
            <a:r>
              <a:rPr sz="1200" spc="-55" dirty="0"/>
              <a:t> </a:t>
            </a:r>
            <a:r>
              <a:rPr sz="1200" dirty="0"/>
              <a:t>Loading</a:t>
            </a:r>
            <a:r>
              <a:rPr sz="1200" spc="-25" dirty="0"/>
              <a:t> </a:t>
            </a:r>
            <a:r>
              <a:rPr sz="1200" dirty="0"/>
              <a:t>&amp;</a:t>
            </a:r>
            <a:r>
              <a:rPr sz="1200" spc="-40" dirty="0"/>
              <a:t> </a:t>
            </a:r>
            <a:r>
              <a:rPr sz="1200" spc="-10" dirty="0"/>
              <a:t>Optimization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11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2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Slow</a:t>
            </a:r>
            <a:r>
              <a:rPr sz="1200" b="0" spc="-10" dirty="0">
                <a:latin typeface="Calibri"/>
                <a:cs typeface="Calibri"/>
              </a:rPr>
              <a:t> performance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due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to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large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image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files.</a:t>
            </a:r>
            <a:endParaRPr sz="1200">
              <a:latin typeface="Calibri"/>
              <a:cs typeface="Calibri"/>
            </a:endParaRPr>
          </a:p>
          <a:p>
            <a:pPr marL="469265" indent="-227965">
              <a:lnSpc>
                <a:spcPct val="100000"/>
              </a:lnSpc>
              <a:spcBef>
                <a:spcPts val="1055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Solution:</a:t>
            </a:r>
            <a:r>
              <a:rPr sz="1200" b="0" spc="-3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Used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optimized </a:t>
            </a:r>
            <a:r>
              <a:rPr sz="1200" b="0" dirty="0">
                <a:latin typeface="Calibri"/>
                <a:cs typeface="Calibri"/>
              </a:rPr>
              <a:t>image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URLs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from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Pexels</a:t>
            </a:r>
            <a:r>
              <a:rPr sz="1200" b="0" spc="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with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appropriate</a:t>
            </a:r>
            <a:r>
              <a:rPr sz="1200" b="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resolution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and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added</a:t>
            </a:r>
            <a:r>
              <a:rPr sz="1200" b="0" spc="-10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lazy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loading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for</a:t>
            </a:r>
            <a:r>
              <a:rPr sz="1200" b="0" spc="-30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components.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1200" spc="660" dirty="0">
                <a:latin typeface="Arial"/>
                <a:cs typeface="Arial"/>
              </a:rPr>
              <a:t>🔹</a:t>
            </a:r>
            <a:r>
              <a:rPr sz="1200" spc="-85" dirty="0">
                <a:latin typeface="Arial"/>
                <a:cs typeface="Arial"/>
              </a:rPr>
              <a:t> </a:t>
            </a:r>
            <a:r>
              <a:rPr sz="1200" dirty="0"/>
              <a:t>Scroll</a:t>
            </a:r>
            <a:r>
              <a:rPr sz="1200" spc="-60" dirty="0"/>
              <a:t> </a:t>
            </a:r>
            <a:r>
              <a:rPr sz="1200" dirty="0"/>
              <a:t>Animation</a:t>
            </a:r>
            <a:r>
              <a:rPr sz="1200" spc="-35" dirty="0"/>
              <a:t> </a:t>
            </a:r>
            <a:r>
              <a:rPr sz="1200" dirty="0"/>
              <a:t>&amp;</a:t>
            </a:r>
            <a:r>
              <a:rPr sz="1200" spc="-40" dirty="0"/>
              <a:t> </a:t>
            </a:r>
            <a:r>
              <a:rPr sz="1200" dirty="0"/>
              <a:t>Smooth</a:t>
            </a:r>
            <a:r>
              <a:rPr sz="1200" spc="-35" dirty="0"/>
              <a:t> </a:t>
            </a:r>
            <a:r>
              <a:rPr sz="1200" spc="-10" dirty="0"/>
              <a:t>Navigation</a:t>
            </a:r>
            <a:endParaRPr sz="1200">
              <a:latin typeface="Arial"/>
              <a:cs typeface="Arial"/>
            </a:endParaRPr>
          </a:p>
          <a:p>
            <a:pPr marL="469265" indent="-227965">
              <a:lnSpc>
                <a:spcPct val="100000"/>
              </a:lnSpc>
              <a:spcBef>
                <a:spcPts val="1080"/>
              </a:spcBef>
              <a:buSzPct val="83333"/>
              <a:buFont typeface="Symbol"/>
              <a:buChar char=""/>
              <a:tabLst>
                <a:tab pos="469265" algn="l"/>
              </a:tabLst>
            </a:pPr>
            <a:r>
              <a:rPr sz="1200" b="0" spc="-10" dirty="0">
                <a:latin typeface="Calibri"/>
                <a:cs typeface="Calibri"/>
              </a:rPr>
              <a:t>Problem: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Abrupt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UI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transitions </a:t>
            </a:r>
            <a:r>
              <a:rPr sz="1200" b="0" dirty="0">
                <a:latin typeface="Calibri"/>
                <a:cs typeface="Calibri"/>
              </a:rPr>
              <a:t>and lack</a:t>
            </a:r>
            <a:r>
              <a:rPr sz="1200" b="0" spc="-1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of</a:t>
            </a:r>
            <a:r>
              <a:rPr sz="1200" b="0" spc="-25" dirty="0">
                <a:latin typeface="Calibri"/>
                <a:cs typeface="Calibri"/>
              </a:rPr>
              <a:t> </a:t>
            </a:r>
            <a:r>
              <a:rPr sz="1200" b="0" dirty="0">
                <a:latin typeface="Calibri"/>
                <a:cs typeface="Calibri"/>
              </a:rPr>
              <a:t>visual</a:t>
            </a:r>
            <a:r>
              <a:rPr sz="1200" b="0" spc="-5" dirty="0">
                <a:latin typeface="Calibri"/>
                <a:cs typeface="Calibri"/>
              </a:rPr>
              <a:t> </a:t>
            </a:r>
            <a:r>
              <a:rPr sz="1200" b="0" spc="-10" dirty="0">
                <a:latin typeface="Calibri"/>
                <a:cs typeface="Calibri"/>
              </a:rPr>
              <a:t>storytelling.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886714"/>
            <a:ext cx="2081530" cy="652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Times New Roman"/>
                <a:cs typeface="Times New Roman"/>
              </a:rPr>
              <a:t>4.</a:t>
            </a:r>
            <a:r>
              <a:rPr sz="1800" b="1" spc="-3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Output</a:t>
            </a:r>
            <a:r>
              <a:rPr sz="1800" b="1" spc="-30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Screenshot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1400" b="1" i="1" spc="-10" dirty="0">
                <a:latin typeface="Calibri"/>
                <a:cs typeface="Calibri"/>
              </a:rPr>
              <a:t>HOMEPAGE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AE4573-7894-B9B5-7FEE-E3D258C1E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04" y="2179640"/>
            <a:ext cx="8415864" cy="47339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316252-FDE4-9AA3-AE14-EBE1A32959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286000"/>
            <a:ext cx="7873998" cy="44291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2004" y="895859"/>
            <a:ext cx="1917396" cy="226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IN" sz="1400" b="1" i="1" spc="-25" dirty="0">
                <a:latin typeface="Calibri"/>
                <a:cs typeface="Calibri"/>
              </a:rPr>
              <a:t>Professional Collections</a:t>
            </a:r>
            <a:endParaRPr sz="14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3ECE95-D475-FBF8-A34C-FC1A1C7F6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155" y="1693447"/>
            <a:ext cx="8144932" cy="45815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6800" y="1066800"/>
            <a:ext cx="8001000" cy="4419600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304800" y="304799"/>
            <a:ext cx="9451975" cy="7165975"/>
          </a:xfrm>
          <a:custGeom>
            <a:avLst/>
            <a:gdLst/>
            <a:ahLst/>
            <a:cxnLst/>
            <a:rect l="l" t="t" r="r" b="b"/>
            <a:pathLst>
              <a:path w="9451975" h="7165975">
                <a:moveTo>
                  <a:pt x="9451581" y="7159460"/>
                </a:moveTo>
                <a:lnTo>
                  <a:pt x="9445498" y="7159460"/>
                </a:lnTo>
                <a:lnTo>
                  <a:pt x="6096" y="7159460"/>
                </a:lnTo>
                <a:lnTo>
                  <a:pt x="0" y="7159460"/>
                </a:lnTo>
                <a:lnTo>
                  <a:pt x="0" y="7165543"/>
                </a:lnTo>
                <a:lnTo>
                  <a:pt x="6096" y="7165543"/>
                </a:lnTo>
                <a:lnTo>
                  <a:pt x="9445498" y="7165543"/>
                </a:lnTo>
                <a:lnTo>
                  <a:pt x="9451581" y="7165543"/>
                </a:lnTo>
                <a:lnTo>
                  <a:pt x="9451581" y="7159460"/>
                </a:lnTo>
                <a:close/>
              </a:path>
              <a:path w="9451975" h="7165975">
                <a:moveTo>
                  <a:pt x="9451581" y="0"/>
                </a:moveTo>
                <a:lnTo>
                  <a:pt x="9445498" y="0"/>
                </a:lnTo>
                <a:lnTo>
                  <a:pt x="6096" y="0"/>
                </a:lnTo>
                <a:lnTo>
                  <a:pt x="0" y="0"/>
                </a:lnTo>
                <a:lnTo>
                  <a:pt x="0" y="6045"/>
                </a:lnTo>
                <a:lnTo>
                  <a:pt x="0" y="7159447"/>
                </a:lnTo>
                <a:lnTo>
                  <a:pt x="6096" y="7159447"/>
                </a:lnTo>
                <a:lnTo>
                  <a:pt x="6096" y="6096"/>
                </a:lnTo>
                <a:lnTo>
                  <a:pt x="9445498" y="6096"/>
                </a:lnTo>
                <a:lnTo>
                  <a:pt x="9445498" y="7159447"/>
                </a:lnTo>
                <a:lnTo>
                  <a:pt x="9451581" y="7159447"/>
                </a:lnTo>
                <a:lnTo>
                  <a:pt x="9451581" y="6096"/>
                </a:lnTo>
                <a:lnTo>
                  <a:pt x="94515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767</Words>
  <Application>Microsoft Office PowerPoint</Application>
  <PresentationFormat>Custom</PresentationFormat>
  <Paragraphs>57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Symbol</vt:lpstr>
      <vt:lpstr>Times New Roman</vt:lpstr>
      <vt:lpstr>Office Theme</vt:lpstr>
      <vt:lpstr>PBEL Virtual Internship</vt:lpstr>
      <vt:lpstr>PowerPoint Presentation</vt:lpstr>
      <vt:lpstr>Table of Contents</vt:lpstr>
      <vt:lpstr>2. Technologies Involved</vt:lpstr>
      <vt:lpstr>3. Problems Faced &amp; Solution 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Rishabh Srivastava</dc:creator>
  <cp:lastModifiedBy>Niket Thakur</cp:lastModifiedBy>
  <cp:revision>1</cp:revision>
  <dcterms:created xsi:type="dcterms:W3CDTF">2025-08-01T14:49:17Z</dcterms:created>
  <dcterms:modified xsi:type="dcterms:W3CDTF">2025-08-01T15:11:47Z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2025-07-11T00:00:00Z</vt:filetime>
  </property>
  <property fmtid="{D5CDD505-2E9C-101B-9397-08002B2CF9AE}" pid="3" name="Creator">
    <vt:lpwstr>Microsoft® Word 2016</vt:lpwstr>
  </property>
  <property fmtid="{D5CDD505-2E9C-101B-9397-08002B2CF9AE}" pid="4" name="LastSaved">
    <vt:filetime>2025-08-01T00:00:00Z</vt:filetime>
  </property>
  <property fmtid="{D5CDD505-2E9C-101B-9397-08002B2CF9AE}" pid="5" name="Producer">
    <vt:lpwstr>www.ilovepdf.com</vt:lpwstr>
  </property>
</Properties>
</file>